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10" r:id="rId2"/>
  </p:sldMasterIdLst>
  <p:notesMasterIdLst>
    <p:notesMasterId r:id="rId24"/>
  </p:notesMasterIdLst>
  <p:sldIdLst>
    <p:sldId id="256" r:id="rId3"/>
    <p:sldId id="317" r:id="rId4"/>
    <p:sldId id="343" r:id="rId5"/>
    <p:sldId id="344" r:id="rId6"/>
    <p:sldId id="318" r:id="rId7"/>
    <p:sldId id="320" r:id="rId8"/>
    <p:sldId id="321" r:id="rId9"/>
    <p:sldId id="322" r:id="rId10"/>
    <p:sldId id="323" r:id="rId11"/>
    <p:sldId id="324" r:id="rId12"/>
    <p:sldId id="276" r:id="rId13"/>
    <p:sldId id="327" r:id="rId14"/>
    <p:sldId id="328" r:id="rId15"/>
    <p:sldId id="339" r:id="rId16"/>
    <p:sldId id="329" r:id="rId17"/>
    <p:sldId id="338" r:id="rId18"/>
    <p:sldId id="345" r:id="rId19"/>
    <p:sldId id="346" r:id="rId20"/>
    <p:sldId id="260" r:id="rId21"/>
    <p:sldId id="340" r:id="rId22"/>
    <p:sldId id="33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865B4-F8FE-4A0E-82A2-CAC3705DD3A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DA791-9C3F-47FD-BBA7-AEE07028B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5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DA791-9C3F-47FD-BBA7-AEE07028B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0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7607-D46D-E65C-9456-51210EFD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B662A-367A-1C4D-45D0-60ABA3E5A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62F04-CDAD-DF33-14D8-0AD151CC6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57DA6-68E3-3CF4-5DEF-E6F77657B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DA791-9C3F-47FD-BBA7-AEE07028B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3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3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74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99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23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2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79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2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7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30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3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24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529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93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7115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21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92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1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7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8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7ABA5-1EC0-4DD4-9719-6791FA69FF2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AE21D2-0F33-4D83-B7BB-0913C25F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A0FFDD-92C2-8028-1B6F-CB35EDB1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1005"/>
            <a:ext cx="10571998" cy="970450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CHIEF MINISTER INITIATIVE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TEHSIL PINDIGHEB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206FB1-10B6-408E-B64C-BC5EA6325015}"/>
              </a:ext>
            </a:extLst>
          </p:cNvPr>
          <p:cNvSpPr/>
          <p:nvPr/>
        </p:nvSpPr>
        <p:spPr>
          <a:xfrm>
            <a:off x="8754256" y="1079292"/>
            <a:ext cx="3132944" cy="319290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BF2C1-9FCF-3E84-AF8D-4440DC8B0201}"/>
              </a:ext>
            </a:extLst>
          </p:cNvPr>
          <p:cNvSpPr/>
          <p:nvPr/>
        </p:nvSpPr>
        <p:spPr>
          <a:xfrm>
            <a:off x="2236034" y="3344055"/>
            <a:ext cx="6985416" cy="824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CB884F-AD4F-A0B6-B415-E31CC24B06A6}"/>
              </a:ext>
            </a:extLst>
          </p:cNvPr>
          <p:cNvSpPr/>
          <p:nvPr/>
        </p:nvSpPr>
        <p:spPr>
          <a:xfrm>
            <a:off x="2236034" y="2415914"/>
            <a:ext cx="6985416" cy="824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KPI’S  SPECIAL INITIATIVES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46433-83CB-3B4E-6163-7CD0BAE57D4A}"/>
              </a:ext>
            </a:extLst>
          </p:cNvPr>
          <p:cNvSpPr/>
          <p:nvPr/>
        </p:nvSpPr>
        <p:spPr>
          <a:xfrm>
            <a:off x="2236034" y="4168514"/>
            <a:ext cx="6985416" cy="824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KPI’S INITIATIVE </a:t>
            </a:r>
          </a:p>
          <a:p>
            <a:pPr algn="ctr"/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Special KPI’S , SUTHRA Punjab, Beautification, Anti-Encroachment</a:t>
            </a:r>
          </a:p>
          <a:p>
            <a:pPr algn="ctr"/>
            <a:r>
              <a:rPr lang="en-US" sz="32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Anti Beggary.</a:t>
            </a:r>
          </a:p>
        </p:txBody>
      </p:sp>
    </p:spTree>
    <p:extLst>
      <p:ext uri="{BB962C8B-B14F-4D97-AF65-F5344CB8AC3E}">
        <p14:creationId xmlns:p14="http://schemas.microsoft.com/office/powerpoint/2010/main" val="299671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02034" y="-26035"/>
            <a:ext cx="1727200" cy="1280160"/>
            <a:chOff x="10465307" y="0"/>
            <a:chExt cx="1727200" cy="1280160"/>
          </a:xfrm>
        </p:grpSpPr>
        <p:sp>
          <p:nvSpPr>
            <p:cNvPr id="3" name="object 3"/>
            <p:cNvSpPr/>
            <p:nvPr/>
          </p:nvSpPr>
          <p:spPr>
            <a:xfrm>
              <a:off x="10465307" y="0"/>
              <a:ext cx="914400" cy="1143000"/>
            </a:xfrm>
            <a:custGeom>
              <a:avLst/>
              <a:gdLst/>
              <a:ahLst/>
              <a:cxnLst/>
              <a:rect l="l" t="t" r="r" b="b"/>
              <a:pathLst>
                <a:path w="914400" h="1143000">
                  <a:moveTo>
                    <a:pt x="914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14400" y="1143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5891" y="0"/>
              <a:ext cx="1626107" cy="1280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0107" y="152400"/>
              <a:ext cx="1421892" cy="90830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4676" y="1142999"/>
            <a:ext cx="462280" cy="5715000"/>
          </a:xfrm>
          <a:custGeom>
            <a:avLst/>
            <a:gdLst/>
            <a:ahLst/>
            <a:cxnLst/>
            <a:rect l="l" t="t" r="r" b="b"/>
            <a:pathLst>
              <a:path w="462280" h="5715000">
                <a:moveTo>
                  <a:pt x="461772" y="0"/>
                </a:moveTo>
                <a:lnTo>
                  <a:pt x="0" y="0"/>
                </a:lnTo>
                <a:lnTo>
                  <a:pt x="0" y="5715000"/>
                </a:lnTo>
                <a:lnTo>
                  <a:pt x="461772" y="5715000"/>
                </a:lnTo>
                <a:lnTo>
                  <a:pt x="461772" y="0"/>
                </a:lnTo>
                <a:close/>
              </a:path>
            </a:pathLst>
          </a:custGeom>
          <a:solidFill>
            <a:srgbClr val="008000">
              <a:alpha val="2470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559" y="2561752"/>
            <a:ext cx="281305" cy="2883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Punjab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74809"/>
              </p:ext>
            </p:extLst>
          </p:nvPr>
        </p:nvGraphicFramePr>
        <p:xfrm>
          <a:off x="603250" y="1365250"/>
          <a:ext cx="11231243" cy="300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7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07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Sr.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6854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District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Tehsil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Dumping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Site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12395" marR="104139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Room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Established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Bridge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87680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RFID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VTCS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6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1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Attock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Available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Established/but PITB Link is Pending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Available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Installed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700" dirty="0">
                          <a:latin typeface="Times New Roman"/>
                          <a:cs typeface="Times New Roman"/>
                        </a:rPr>
                        <a:t>Installed</a:t>
                      </a: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39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6495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4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4A6560E-FD68-7468-A3D3-1FEF4A335681}"/>
              </a:ext>
            </a:extLst>
          </p:cNvPr>
          <p:cNvSpPr/>
          <p:nvPr/>
        </p:nvSpPr>
        <p:spPr>
          <a:xfrm>
            <a:off x="74676" y="419725"/>
            <a:ext cx="8949403" cy="4766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MADE SO FAR (OUTSOURCED TEHSIL)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 Inauguration at THQ Hospital 01">
            <a:extLst>
              <a:ext uri="{FF2B5EF4-FFF2-40B4-BE49-F238E27FC236}">
                <a16:creationId xmlns:a16="http://schemas.microsoft.com/office/drawing/2014/main" id="{786D75CB-B56A-D3A3-BCEF-9D071B98504D}"/>
              </a:ext>
            </a:extLst>
          </p:cNvPr>
          <p:cNvPicPr>
            <a:picLocks noRot="1" noChangeAspect="1" noMove="1" noResize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43000"/>
            <a:ext cx="5638800" cy="422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668480-A734-05DE-70BB-52C27A31EFDD}"/>
              </a:ext>
            </a:extLst>
          </p:cNvPr>
          <p:cNvSpPr/>
          <p:nvPr/>
        </p:nvSpPr>
        <p:spPr>
          <a:xfrm>
            <a:off x="0" y="134912"/>
            <a:ext cx="12192000" cy="869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BEAUTIFICATION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6CB61-998D-8A63-10ED-0EA1C095B45A}"/>
              </a:ext>
            </a:extLst>
          </p:cNvPr>
          <p:cNvSpPr/>
          <p:nvPr/>
        </p:nvSpPr>
        <p:spPr>
          <a:xfrm>
            <a:off x="6250898" y="1143000"/>
            <a:ext cx="5831174" cy="42418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E5C216-C9E7-2801-60D6-C3844ACB352F}"/>
              </a:ext>
            </a:extLst>
          </p:cNvPr>
          <p:cNvSpPr/>
          <p:nvPr/>
        </p:nvSpPr>
        <p:spPr>
          <a:xfrm>
            <a:off x="3276600" y="5894466"/>
            <a:ext cx="5638800" cy="3429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algn="ctr"/>
            <a:r>
              <a:rPr lang="en-US" sz="1800" dirty="0"/>
              <a:t> Inauguration at THQ Hospital </a:t>
            </a:r>
          </a:p>
        </p:txBody>
      </p:sp>
    </p:spTree>
    <p:extLst>
      <p:ext uri="{BB962C8B-B14F-4D97-AF65-F5344CB8AC3E}">
        <p14:creationId xmlns:p14="http://schemas.microsoft.com/office/powerpoint/2010/main" val="356335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877" y="3773944"/>
            <a:ext cx="1252855" cy="859155"/>
          </a:xfrm>
          <a:custGeom>
            <a:avLst/>
            <a:gdLst/>
            <a:ahLst/>
            <a:cxnLst/>
            <a:rect l="l" t="t" r="r" b="b"/>
            <a:pathLst>
              <a:path w="1252855" h="859154">
                <a:moveTo>
                  <a:pt x="1252435" y="0"/>
                </a:moveTo>
                <a:lnTo>
                  <a:pt x="0" y="0"/>
                </a:lnTo>
                <a:lnTo>
                  <a:pt x="0" y="350621"/>
                </a:lnTo>
                <a:lnTo>
                  <a:pt x="0" y="858761"/>
                </a:lnTo>
                <a:lnTo>
                  <a:pt x="1252435" y="858761"/>
                </a:lnTo>
                <a:lnTo>
                  <a:pt x="1252435" y="350634"/>
                </a:lnTo>
                <a:lnTo>
                  <a:pt x="12524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8730" y="3773944"/>
            <a:ext cx="5507355" cy="859155"/>
          </a:xfrm>
          <a:custGeom>
            <a:avLst/>
            <a:gdLst/>
            <a:ahLst/>
            <a:cxnLst/>
            <a:rect l="l" t="t" r="r" b="b"/>
            <a:pathLst>
              <a:path w="5507355" h="859154">
                <a:moveTo>
                  <a:pt x="1095692" y="0"/>
                </a:moveTo>
                <a:lnTo>
                  <a:pt x="0" y="0"/>
                </a:lnTo>
                <a:lnTo>
                  <a:pt x="0" y="350621"/>
                </a:lnTo>
                <a:lnTo>
                  <a:pt x="0" y="858761"/>
                </a:lnTo>
                <a:lnTo>
                  <a:pt x="1095692" y="858761"/>
                </a:lnTo>
                <a:lnTo>
                  <a:pt x="1095692" y="350634"/>
                </a:lnTo>
                <a:lnTo>
                  <a:pt x="1095692" y="0"/>
                </a:lnTo>
                <a:close/>
              </a:path>
              <a:path w="5507355" h="859154">
                <a:moveTo>
                  <a:pt x="4067797" y="0"/>
                </a:moveTo>
                <a:lnTo>
                  <a:pt x="2887980" y="0"/>
                </a:lnTo>
                <a:lnTo>
                  <a:pt x="2291626" y="0"/>
                </a:lnTo>
                <a:lnTo>
                  <a:pt x="1095756" y="0"/>
                </a:lnTo>
                <a:lnTo>
                  <a:pt x="1095756" y="350621"/>
                </a:lnTo>
                <a:lnTo>
                  <a:pt x="1095756" y="858761"/>
                </a:lnTo>
                <a:lnTo>
                  <a:pt x="2291588" y="858761"/>
                </a:lnTo>
                <a:lnTo>
                  <a:pt x="2887980" y="858761"/>
                </a:lnTo>
                <a:lnTo>
                  <a:pt x="4067797" y="858761"/>
                </a:lnTo>
                <a:lnTo>
                  <a:pt x="4067797" y="350634"/>
                </a:lnTo>
                <a:lnTo>
                  <a:pt x="4067797" y="0"/>
                </a:lnTo>
                <a:close/>
              </a:path>
              <a:path w="5507355" h="859154">
                <a:moveTo>
                  <a:pt x="5507228" y="0"/>
                </a:moveTo>
                <a:lnTo>
                  <a:pt x="4067810" y="0"/>
                </a:lnTo>
                <a:lnTo>
                  <a:pt x="4067810" y="350621"/>
                </a:lnTo>
                <a:lnTo>
                  <a:pt x="4067810" y="858761"/>
                </a:lnTo>
                <a:lnTo>
                  <a:pt x="5507228" y="858761"/>
                </a:lnTo>
                <a:lnTo>
                  <a:pt x="5507228" y="350634"/>
                </a:lnTo>
                <a:lnTo>
                  <a:pt x="55072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89918"/>
              </p:ext>
            </p:extLst>
          </p:nvPr>
        </p:nvGraphicFramePr>
        <p:xfrm>
          <a:off x="1" y="1550669"/>
          <a:ext cx="12192001" cy="3075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1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94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16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2390" marR="68580" indent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DISTRICT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TEHSIL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14629" marR="2076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BAZARS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ROADS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IDENTIFIED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540385" marR="532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HARD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ENCROACHMENT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REMOVED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72770" marR="5638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SOFT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ENCROACHMENT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REMOVED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060" marR="92710" indent="124460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r>
                        <a:rPr sz="1800" b="1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TEAMS </a:t>
                      </a:r>
                      <a:r>
                        <a:rPr sz="18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DEPUTED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655" marR="22860" indent="-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8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MACHINERY 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DEPUTED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59385" marR="148590" indent="2178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FINE </a:t>
                      </a:r>
                      <a:r>
                        <a:rPr sz="1800" b="1" spc="-2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IMPOSED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66040" marR="565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REHRI 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BAZARS </a:t>
                      </a:r>
                      <a:r>
                        <a:rPr sz="1800" b="1" spc="-229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ESTABLISHED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6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45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Nil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17000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01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702554" y="1111758"/>
            <a:ext cx="31373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18.01.2025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lang="en-US" sz="2400" b="1" dirty="0">
                <a:latin typeface="Calibri"/>
                <a:cs typeface="Calibri"/>
              </a:rPr>
              <a:t>Till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lang="en-US" sz="2400" b="1" spc="-20" dirty="0">
                <a:latin typeface="Calibri"/>
                <a:cs typeface="Calibri"/>
              </a:rPr>
              <a:t>DATE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621E6-F784-4178-4C04-ED6E65FC58C3}"/>
              </a:ext>
            </a:extLst>
          </p:cNvPr>
          <p:cNvSpPr/>
          <p:nvPr/>
        </p:nvSpPr>
        <p:spPr>
          <a:xfrm>
            <a:off x="0" y="0"/>
            <a:ext cx="12192000" cy="65956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 ENCROACHMENT ACTIVITIES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4697" y="3435172"/>
            <a:ext cx="5780405" cy="864869"/>
          </a:xfrm>
          <a:custGeom>
            <a:avLst/>
            <a:gdLst/>
            <a:ahLst/>
            <a:cxnLst/>
            <a:rect l="l" t="t" r="r" b="b"/>
            <a:pathLst>
              <a:path w="5780405" h="864870">
                <a:moveTo>
                  <a:pt x="3888854" y="0"/>
                </a:moveTo>
                <a:lnTo>
                  <a:pt x="1891030" y="0"/>
                </a:lnTo>
                <a:lnTo>
                  <a:pt x="0" y="0"/>
                </a:lnTo>
                <a:lnTo>
                  <a:pt x="0" y="342290"/>
                </a:lnTo>
                <a:lnTo>
                  <a:pt x="0" y="864285"/>
                </a:lnTo>
                <a:lnTo>
                  <a:pt x="1891030" y="864285"/>
                </a:lnTo>
                <a:lnTo>
                  <a:pt x="3888854" y="864285"/>
                </a:lnTo>
                <a:lnTo>
                  <a:pt x="3888854" y="342315"/>
                </a:lnTo>
                <a:lnTo>
                  <a:pt x="3888854" y="0"/>
                </a:lnTo>
                <a:close/>
              </a:path>
              <a:path w="5780405" h="864870">
                <a:moveTo>
                  <a:pt x="5779897" y="0"/>
                </a:moveTo>
                <a:lnTo>
                  <a:pt x="3888867" y="0"/>
                </a:lnTo>
                <a:lnTo>
                  <a:pt x="3888867" y="342290"/>
                </a:lnTo>
                <a:lnTo>
                  <a:pt x="3888867" y="864285"/>
                </a:lnTo>
                <a:lnTo>
                  <a:pt x="5779897" y="864285"/>
                </a:lnTo>
                <a:lnTo>
                  <a:pt x="5779897" y="342315"/>
                </a:lnTo>
                <a:lnTo>
                  <a:pt x="57798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07305"/>
              </p:ext>
            </p:extLst>
          </p:nvPr>
        </p:nvGraphicFramePr>
        <p:xfrm>
          <a:off x="450850" y="1591563"/>
          <a:ext cx="11407136" cy="2701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6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7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1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3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7170" marR="209550" indent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DISTRICT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TEHSIL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 marL="13970" marR="635" indent="-5715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20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TRUCKLOADS</a:t>
                      </a:r>
                      <a:r>
                        <a:rPr sz="2000" b="1" spc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ENCROACHMENT REMOVED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 marL="19685" marR="5715" indent="-5715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0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20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ENCROACHMENT MATERIAL CONFISCATED/ REMOVED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68580" indent="254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REMOVAL</a:t>
                      </a:r>
                      <a:r>
                        <a:rPr sz="20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CARTS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PLACED 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ROAD</a:t>
                      </a:r>
                      <a:r>
                        <a:rPr sz="200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SIDES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PARKING SPACES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 marL="131445" marR="121285" indent="-1270" algn="ctr">
                        <a:lnSpc>
                          <a:spcPts val="2400"/>
                        </a:lnSpc>
                        <a:spcBef>
                          <a:spcPts val="7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REMOVAL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COUNTERS PLACED/FIXED </a:t>
                      </a:r>
                      <a:r>
                        <a:rPr sz="20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ROAD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SIDES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L="206375" marR="198120" algn="ctr">
                        <a:lnSpc>
                          <a:spcPts val="2400"/>
                        </a:lnSpc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PARKING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SPACES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tc>
                  <a:txBody>
                    <a:bodyPr/>
                    <a:lstStyle/>
                    <a:p>
                      <a:pPr marL="52705" marR="42545" indent="-635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REMOVAL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ILLEGAL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PLATFORMS</a:t>
                      </a:r>
                      <a:r>
                        <a:rPr sz="20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FRONT</a:t>
                      </a:r>
                      <a:r>
                        <a:rPr sz="20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SHOPS/HOUSES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E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55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40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30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1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02555" y="1111758"/>
            <a:ext cx="278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18.01.2025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till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6E9A5-DD05-5622-DD65-B39E2CC712E2}"/>
              </a:ext>
            </a:extLst>
          </p:cNvPr>
          <p:cNvSpPr/>
          <p:nvPr/>
        </p:nvSpPr>
        <p:spPr>
          <a:xfrm>
            <a:off x="0" y="0"/>
            <a:ext cx="12192000" cy="65956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 ENCROACHMENT ACTIVITIES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DF620-BBB4-5FF4-F0AB-45AFAC17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34090D4-B6CB-F4E7-F0B1-557CBA8B9333}"/>
              </a:ext>
            </a:extLst>
          </p:cNvPr>
          <p:cNvSpPr/>
          <p:nvPr/>
        </p:nvSpPr>
        <p:spPr>
          <a:xfrm>
            <a:off x="0" y="0"/>
            <a:ext cx="12191999" cy="506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 ENCROACMENT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620C8-CE5A-46EF-B0C5-250A8B32347D}"/>
              </a:ext>
            </a:extLst>
          </p:cNvPr>
          <p:cNvSpPr/>
          <p:nvPr/>
        </p:nvSpPr>
        <p:spPr>
          <a:xfrm>
            <a:off x="5853036" y="673899"/>
            <a:ext cx="4751881" cy="29517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29BDD-6835-E89E-86A3-18C0B6B27E5F}"/>
              </a:ext>
            </a:extLst>
          </p:cNvPr>
          <p:cNvSpPr/>
          <p:nvPr/>
        </p:nvSpPr>
        <p:spPr>
          <a:xfrm>
            <a:off x="5853036" y="3688982"/>
            <a:ext cx="4751881" cy="29517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C27205-BF62-1D0F-D5D0-BDB2C41EB120}"/>
              </a:ext>
            </a:extLst>
          </p:cNvPr>
          <p:cNvSpPr/>
          <p:nvPr/>
        </p:nvSpPr>
        <p:spPr>
          <a:xfrm>
            <a:off x="796978" y="3712496"/>
            <a:ext cx="4751881" cy="29517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529B0-1492-165A-514A-DA54FEE46C41}"/>
              </a:ext>
            </a:extLst>
          </p:cNvPr>
          <p:cNvSpPr/>
          <p:nvPr/>
        </p:nvSpPr>
        <p:spPr>
          <a:xfrm>
            <a:off x="796977" y="621763"/>
            <a:ext cx="4751881" cy="29517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1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77DCC4-31E6-5043-A783-16E2BB618308}"/>
              </a:ext>
            </a:extLst>
          </p:cNvPr>
          <p:cNvSpPr/>
          <p:nvPr/>
        </p:nvSpPr>
        <p:spPr>
          <a:xfrm>
            <a:off x="0" y="855939"/>
            <a:ext cx="12192000" cy="65956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 BEGGARY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136A2A-5C84-58BA-04B1-B7984AF76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14570"/>
              </p:ext>
            </p:extLst>
          </p:nvPr>
        </p:nvGraphicFramePr>
        <p:xfrm>
          <a:off x="0" y="1963711"/>
          <a:ext cx="1219200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307169049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396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A4015F-A59B-977E-2348-5FCF9893A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74292"/>
              </p:ext>
            </p:extLst>
          </p:nvPr>
        </p:nvGraphicFramePr>
        <p:xfrm>
          <a:off x="0" y="2548465"/>
          <a:ext cx="12192000" cy="106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030107028"/>
                    </a:ext>
                  </a:extLst>
                </a:gridCol>
              </a:tblGrid>
              <a:tr h="53208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PENDING NOCS/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08142"/>
                  </a:ext>
                </a:extLst>
              </a:tr>
              <a:tr h="5320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Pendency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04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1E37284-AECF-D5A3-F1B7-C345CBBFE424}"/>
              </a:ext>
            </a:extLst>
          </p:cNvPr>
          <p:cNvSpPr/>
          <p:nvPr/>
        </p:nvSpPr>
        <p:spPr>
          <a:xfrm>
            <a:off x="0" y="3831623"/>
            <a:ext cx="12192000" cy="65956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REGARDING DISCIPLINARY CASES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020E19-AA08-E2A0-6EC2-9E8EAF234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71910"/>
              </p:ext>
            </p:extLst>
          </p:nvPr>
        </p:nvGraphicFramePr>
        <p:xfrm>
          <a:off x="0" y="4901921"/>
          <a:ext cx="12192000" cy="4045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670478556"/>
                    </a:ext>
                  </a:extLst>
                </a:gridCol>
              </a:tblGrid>
              <a:tr h="40459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Pendency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877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D680-FF83-4827-3929-6EDAB610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09600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COURT OF ASSISTANT COMMISSIONER PINDIGHEB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AB1973-35A4-6333-13F3-E19E5F2CD175}"/>
              </a:ext>
            </a:extLst>
          </p:cNvPr>
          <p:cNvSpPr/>
          <p:nvPr/>
        </p:nvSpPr>
        <p:spPr>
          <a:xfrm>
            <a:off x="899409" y="1196715"/>
            <a:ext cx="10148341" cy="550388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7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18BC-6DC2-9B7F-BC4B-B84C6498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D39050-47C9-10CF-2C9A-AC08986309FF}"/>
              </a:ext>
            </a:extLst>
          </p:cNvPr>
          <p:cNvSpPr/>
          <p:nvPr/>
        </p:nvSpPr>
        <p:spPr>
          <a:xfrm>
            <a:off x="1" y="1"/>
            <a:ext cx="12192000" cy="3897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PSER REGISTRATION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9E7139-7173-D897-F825-CB28D0EB4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79780"/>
              </p:ext>
            </p:extLst>
          </p:nvPr>
        </p:nvGraphicFramePr>
        <p:xfrm>
          <a:off x="0" y="850498"/>
          <a:ext cx="12192000" cy="60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90">
                  <a:extLst>
                    <a:ext uri="{9D8B030D-6E8A-4147-A177-3AD203B41FA5}">
                      <a16:colId xmlns:a16="http://schemas.microsoft.com/office/drawing/2014/main" val="2578106708"/>
                    </a:ext>
                  </a:extLst>
                </a:gridCol>
                <a:gridCol w="1509010">
                  <a:extLst>
                    <a:ext uri="{9D8B030D-6E8A-4147-A177-3AD203B41FA5}">
                      <a16:colId xmlns:a16="http://schemas.microsoft.com/office/drawing/2014/main" val="18684732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29878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94673343"/>
                    </a:ext>
                  </a:extLst>
                </a:gridCol>
                <a:gridCol w="1014334">
                  <a:extLst>
                    <a:ext uri="{9D8B030D-6E8A-4147-A177-3AD203B41FA5}">
                      <a16:colId xmlns:a16="http://schemas.microsoft.com/office/drawing/2014/main" val="3948495413"/>
                    </a:ext>
                  </a:extLst>
                </a:gridCol>
                <a:gridCol w="1424066">
                  <a:extLst>
                    <a:ext uri="{9D8B030D-6E8A-4147-A177-3AD203B41FA5}">
                      <a16:colId xmlns:a16="http://schemas.microsoft.com/office/drawing/2014/main" val="1613136334"/>
                    </a:ext>
                  </a:extLst>
                </a:gridCol>
                <a:gridCol w="1798820">
                  <a:extLst>
                    <a:ext uri="{9D8B030D-6E8A-4147-A177-3AD203B41FA5}">
                      <a16:colId xmlns:a16="http://schemas.microsoft.com/office/drawing/2014/main" val="3472471817"/>
                    </a:ext>
                  </a:extLst>
                </a:gridCol>
                <a:gridCol w="639580">
                  <a:extLst>
                    <a:ext uri="{9D8B030D-6E8A-4147-A177-3AD203B41FA5}">
                      <a16:colId xmlns:a16="http://schemas.microsoft.com/office/drawing/2014/main" val="12726432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705203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86688358"/>
                    </a:ext>
                  </a:extLst>
                </a:gridCol>
              </a:tblGrid>
              <a:tr h="906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TEHSIL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PROJECTED POPLUATION (SENSES 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UC-WISE PROPORTIONATE QUOTA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BISP</a:t>
                      </a:r>
                      <a:b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Beneficiaries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Remaining Target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214436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M.C 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56009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16577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UC-46 MIANWALA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66725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UC-47 DANDI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26812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967003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UC-48 IKHLAS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369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UC-49 AHMEDAL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946004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UC-50</a:t>
                      </a:r>
                    </a:p>
                    <a:p>
                      <a:pPr algn="ctr"/>
                      <a:r>
                        <a:rPr lang="en-US" sz="800" dirty="0"/>
                        <a:t>KAMRYIAL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331459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UC-51</a:t>
                      </a:r>
                    </a:p>
                    <a:p>
                      <a:pPr algn="ctr"/>
                      <a:r>
                        <a:rPr lang="en-US" sz="800" dirty="0"/>
                        <a:t>KOHAR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26283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33390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UC-52</a:t>
                      </a:r>
                    </a:p>
                    <a:p>
                      <a:pPr algn="ctr"/>
                      <a:r>
                        <a:rPr lang="en-US" sz="800" dirty="0"/>
                        <a:t>GHREEBWAL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26558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30357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UC-53</a:t>
                      </a:r>
                    </a:p>
                    <a:p>
                      <a:pPr algn="ctr"/>
                      <a:r>
                        <a:rPr lang="en-US" sz="800" dirty="0"/>
                        <a:t>CHAKI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226932"/>
                  </a:ext>
                </a:extLst>
              </a:tr>
              <a:tr h="5771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UC-54</a:t>
                      </a:r>
                    </a:p>
                    <a:p>
                      <a:pPr algn="ctr"/>
                      <a:r>
                        <a:rPr lang="en-US" sz="800" dirty="0"/>
                        <a:t>MERA SHARIF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45031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85819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UC-55 MALHAWALI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63537"/>
                  </a:ext>
                </a:extLst>
              </a:tr>
              <a:tr h="41222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RAWALPINDI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ATTOCK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PINDIGHEB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UC-56 KHARPA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96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9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1FC8-FDDB-421C-A11A-F843EDA0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46A05D-17C7-5743-ABE8-E297AE249E95}"/>
              </a:ext>
            </a:extLst>
          </p:cNvPr>
          <p:cNvSpPr/>
          <p:nvPr/>
        </p:nvSpPr>
        <p:spPr>
          <a:xfrm>
            <a:off x="-12490" y="362264"/>
            <a:ext cx="12192000" cy="584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Control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D79247-3524-C55C-B603-C92BB5044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56847"/>
              </p:ext>
            </p:extLst>
          </p:nvPr>
        </p:nvGraphicFramePr>
        <p:xfrm>
          <a:off x="-12490" y="2687319"/>
          <a:ext cx="12204490" cy="127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2245">
                  <a:extLst>
                    <a:ext uri="{9D8B030D-6E8A-4147-A177-3AD203B41FA5}">
                      <a16:colId xmlns:a16="http://schemas.microsoft.com/office/drawing/2014/main" val="3633501646"/>
                    </a:ext>
                  </a:extLst>
                </a:gridCol>
                <a:gridCol w="6102245">
                  <a:extLst>
                    <a:ext uri="{9D8B030D-6E8A-4147-A177-3AD203B41FA5}">
                      <a16:colId xmlns:a16="http://schemas.microsoft.com/office/drawing/2014/main" val="3858107449"/>
                    </a:ext>
                  </a:extLst>
                </a:gridCol>
              </a:tblGrid>
              <a:tr h="6350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Month of December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FINE RS/ 331,500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042994"/>
                  </a:ext>
                </a:extLst>
              </a:tr>
              <a:tr h="6350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Month of 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FINE RS/ 180,500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87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0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58F0DA-5E03-08B7-59DD-8D802B00E68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1. Free Medical Camp07">
              <a:extLst>
                <a:ext uri="{FF2B5EF4-FFF2-40B4-BE49-F238E27FC236}">
                  <a16:creationId xmlns:a16="http://schemas.microsoft.com/office/drawing/2014/main" id="{565A714C-61AC-5B6A-5FB2-8F59CEF8EDD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A11F3C-710E-27E2-FF80-C4C4D69BA888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dirty="0"/>
                <a:t> Free Medical Camp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E9D833-12AE-A897-910E-1850072D62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1. Free Medical Camp08">
              <a:extLst>
                <a:ext uri="{FF2B5EF4-FFF2-40B4-BE49-F238E27FC236}">
                  <a16:creationId xmlns:a16="http://schemas.microsoft.com/office/drawing/2014/main" id="{B95B7C55-5639-78DF-5A42-BEBC2E5D789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D006C1-A5D5-E9BA-F601-D8B8DEC8399E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dirty="0"/>
                <a:t> Free Medical Camp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7351B6-F6D5-75CD-105C-F44759081650}"/>
              </a:ext>
            </a:extLst>
          </p:cNvPr>
          <p:cNvSpPr/>
          <p:nvPr/>
        </p:nvSpPr>
        <p:spPr>
          <a:xfrm>
            <a:off x="0" y="194872"/>
            <a:ext cx="12192000" cy="4646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MEDICAL CAMP</a:t>
            </a:r>
          </a:p>
        </p:txBody>
      </p:sp>
    </p:spTree>
    <p:extLst>
      <p:ext uri="{BB962C8B-B14F-4D97-AF65-F5344CB8AC3E}">
        <p14:creationId xmlns:p14="http://schemas.microsoft.com/office/powerpoint/2010/main" val="208615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4408" y="1056005"/>
            <a:ext cx="5770245" cy="49542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spc="-20" dirty="0">
                <a:latin typeface="Times New Roman"/>
                <a:cs typeface="Times New Roman"/>
              </a:rPr>
              <a:t>KPIs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Special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Initiatives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Suthra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Punjab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Beautification,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Anti-</a:t>
            </a:r>
            <a:r>
              <a:rPr sz="2400" spc="-10" dirty="0">
                <a:latin typeface="Times New Roman"/>
                <a:cs typeface="Times New Roman"/>
              </a:rPr>
              <a:t>Encroachment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Activities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Anti-</a:t>
            </a:r>
            <a:r>
              <a:rPr sz="2400" spc="-10" dirty="0">
                <a:latin typeface="Times New Roman"/>
                <a:cs typeface="Times New Roman"/>
              </a:rPr>
              <a:t> Beggary,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Pending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NOCs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Cases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Court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Disciplinary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Actions,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HR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departments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Tehsil.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900" spc="114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900" dirty="0">
                <a:solidFill>
                  <a:srgbClr val="90C225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Issues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Suggestions</a:t>
            </a:r>
            <a:endParaRPr sz="2400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782A18-CF14-D83D-6666-8EDD50E38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33089"/>
              </p:ext>
            </p:extLst>
          </p:nvPr>
        </p:nvGraphicFramePr>
        <p:xfrm>
          <a:off x="0" y="284813"/>
          <a:ext cx="12192000" cy="8056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452388277"/>
                    </a:ext>
                  </a:extLst>
                </a:gridCol>
              </a:tblGrid>
              <a:tr h="805693">
                <a:tc>
                  <a:txBody>
                    <a:bodyPr/>
                    <a:lstStyle/>
                    <a:p>
                      <a:pPr algn="ctr"/>
                      <a:r>
                        <a:rPr lang="en-US" sz="4000" b="1" cap="none" spc="50" dirty="0">
                          <a:ln w="9525" cmpd="sng">
                            <a:solidFill>
                              <a:schemeClr val="accent1"/>
                            </a:solidFill>
                            <a:prstDash val="solid"/>
                          </a:ln>
                          <a:solidFill>
                            <a:srgbClr val="70AD47">
                              <a:tint val="1000"/>
                            </a:srgbClr>
                          </a:solidFill>
                          <a:effectLst>
                            <a:glow rad="38100">
                              <a:schemeClr val="accent1">
                                <a:alpha val="40000"/>
                              </a:schemeClr>
                            </a:glow>
                          </a:effectLst>
                        </a:rPr>
                        <a:t>AGENDA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43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A792-472C-1B51-F3E1-E71376D10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C22A04-DC4C-442F-1FB5-97E0DC70D349}"/>
              </a:ext>
            </a:extLst>
          </p:cNvPr>
          <p:cNvSpPr/>
          <p:nvPr/>
        </p:nvSpPr>
        <p:spPr>
          <a:xfrm>
            <a:off x="0" y="0"/>
            <a:ext cx="12191999" cy="506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OFFICAL VISIT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AAB47-D8E8-5755-791B-892D34DB2E46}"/>
              </a:ext>
            </a:extLst>
          </p:cNvPr>
          <p:cNvSpPr/>
          <p:nvPr/>
        </p:nvSpPr>
        <p:spPr>
          <a:xfrm>
            <a:off x="5853036" y="673899"/>
            <a:ext cx="4751881" cy="29517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919357-DCB5-4D18-F39F-5E9F5BB5DB45}"/>
              </a:ext>
            </a:extLst>
          </p:cNvPr>
          <p:cNvSpPr/>
          <p:nvPr/>
        </p:nvSpPr>
        <p:spPr>
          <a:xfrm>
            <a:off x="5853036" y="3688982"/>
            <a:ext cx="4751881" cy="29517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7EC48-35E8-F5F9-3299-61AD6B3B5F2F}"/>
              </a:ext>
            </a:extLst>
          </p:cNvPr>
          <p:cNvSpPr/>
          <p:nvPr/>
        </p:nvSpPr>
        <p:spPr>
          <a:xfrm>
            <a:off x="796978" y="3712496"/>
            <a:ext cx="4751881" cy="29517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68A79-C36A-6207-47F2-1EA3A03925AB}"/>
              </a:ext>
            </a:extLst>
          </p:cNvPr>
          <p:cNvSpPr/>
          <p:nvPr/>
        </p:nvSpPr>
        <p:spPr>
          <a:xfrm>
            <a:off x="796978" y="621763"/>
            <a:ext cx="4751881" cy="295174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2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B920D7-D494-21E5-06D5-763DE1C8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45604"/>
              </p:ext>
            </p:extLst>
          </p:nvPr>
        </p:nvGraphicFramePr>
        <p:xfrm>
          <a:off x="0" y="2173712"/>
          <a:ext cx="12192000" cy="43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802117647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THANKS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9295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C123A-4692-5D97-6E45-267ACCF5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E9BE46-0851-C31D-EE9D-D59FCFC19F5A}"/>
              </a:ext>
            </a:extLst>
          </p:cNvPr>
          <p:cNvSpPr/>
          <p:nvPr/>
        </p:nvSpPr>
        <p:spPr>
          <a:xfrm>
            <a:off x="0" y="209862"/>
            <a:ext cx="12192000" cy="734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 DETAILS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48A06-29B8-BDEE-A851-118363CEB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19039"/>
              </p:ext>
            </p:extLst>
          </p:nvPr>
        </p:nvGraphicFramePr>
        <p:xfrm>
          <a:off x="920561" y="1305411"/>
          <a:ext cx="9827384" cy="4698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474">
                  <a:extLst>
                    <a:ext uri="{9D8B030D-6E8A-4147-A177-3AD203B41FA5}">
                      <a16:colId xmlns:a16="http://schemas.microsoft.com/office/drawing/2014/main" val="1086988684"/>
                    </a:ext>
                  </a:extLst>
                </a:gridCol>
                <a:gridCol w="2067881">
                  <a:extLst>
                    <a:ext uri="{9D8B030D-6E8A-4147-A177-3AD203B41FA5}">
                      <a16:colId xmlns:a16="http://schemas.microsoft.com/office/drawing/2014/main" val="1161468145"/>
                    </a:ext>
                  </a:extLst>
                </a:gridCol>
                <a:gridCol w="1474620">
                  <a:extLst>
                    <a:ext uri="{9D8B030D-6E8A-4147-A177-3AD203B41FA5}">
                      <a16:colId xmlns:a16="http://schemas.microsoft.com/office/drawing/2014/main" val="2874468464"/>
                    </a:ext>
                  </a:extLst>
                </a:gridCol>
                <a:gridCol w="1966159">
                  <a:extLst>
                    <a:ext uri="{9D8B030D-6E8A-4147-A177-3AD203B41FA5}">
                      <a16:colId xmlns:a16="http://schemas.microsoft.com/office/drawing/2014/main" val="1164343529"/>
                    </a:ext>
                  </a:extLst>
                </a:gridCol>
                <a:gridCol w="1966159">
                  <a:extLst>
                    <a:ext uri="{9D8B030D-6E8A-4147-A177-3AD203B41FA5}">
                      <a16:colId xmlns:a16="http://schemas.microsoft.com/office/drawing/2014/main" val="1590966123"/>
                    </a:ext>
                  </a:extLst>
                </a:gridCol>
                <a:gridCol w="1594091">
                  <a:extLst>
                    <a:ext uri="{9D8B030D-6E8A-4147-A177-3AD203B41FA5}">
                      <a16:colId xmlns:a16="http://schemas.microsoft.com/office/drawing/2014/main" val="1135273405"/>
                    </a:ext>
                  </a:extLst>
                </a:gridCol>
              </a:tblGrid>
              <a:tr h="323949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VACANCY POSITION AC OFFICE TEHSIL PINDIGHEB DISTRICT ATTOCK. 2024-25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26051"/>
                  </a:ext>
                </a:extLst>
              </a:tr>
              <a:tr h="588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Sr. 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Designation of 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BPS No.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No of post Sanctioned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No of post filled 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No of post vacant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 anchor="ctr"/>
                </a:tc>
                <a:extLst>
                  <a:ext uri="{0D108BD9-81ED-4DB2-BD59-A6C34878D82A}">
                    <a16:rowId xmlns:a16="http://schemas.microsoft.com/office/drawing/2014/main" val="3222790989"/>
                  </a:ext>
                </a:extLst>
              </a:tr>
              <a:tr h="5880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Assistant Commissioner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3862032567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Magistrate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3921027521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Tehsildar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3911572052"/>
                  </a:ext>
                </a:extLst>
              </a:tr>
              <a:tr h="320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Assistant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4028979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Naib Tehsildar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14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905887143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Stenographer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2952265616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Senior Clerk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2220100160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Junior Clerk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270735031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Driver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1537929423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Naib Qasid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1&amp;2 &amp; 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2997162763"/>
                  </a:ext>
                </a:extLst>
              </a:tr>
              <a:tr h="2844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Class -IV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1&amp;2&amp;4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942974421"/>
                  </a:ext>
                </a:extLst>
              </a:tr>
              <a:tr h="31756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09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555" marR="54555" marT="0" marB="0"/>
                </a:tc>
                <a:extLst>
                  <a:ext uri="{0D108BD9-81ED-4DB2-BD59-A6C34878D82A}">
                    <a16:rowId xmlns:a16="http://schemas.microsoft.com/office/drawing/2014/main" val="135518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69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BB8F-891B-7960-0929-A83A0946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94784-EBBC-AFBE-52AE-659F310E873E}"/>
              </a:ext>
            </a:extLst>
          </p:cNvPr>
          <p:cNvSpPr/>
          <p:nvPr/>
        </p:nvSpPr>
        <p:spPr>
          <a:xfrm>
            <a:off x="0" y="209862"/>
            <a:ext cx="12192000" cy="734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 DETAILS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767152-31E0-E785-9D91-CC2E4EC63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53839"/>
              </p:ext>
            </p:extLst>
          </p:nvPr>
        </p:nvGraphicFramePr>
        <p:xfrm>
          <a:off x="528807" y="1488231"/>
          <a:ext cx="11134385" cy="4522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274">
                  <a:extLst>
                    <a:ext uri="{9D8B030D-6E8A-4147-A177-3AD203B41FA5}">
                      <a16:colId xmlns:a16="http://schemas.microsoft.com/office/drawing/2014/main" val="1173551637"/>
                    </a:ext>
                  </a:extLst>
                </a:gridCol>
                <a:gridCol w="2831465">
                  <a:extLst>
                    <a:ext uri="{9D8B030D-6E8A-4147-A177-3AD203B41FA5}">
                      <a16:colId xmlns:a16="http://schemas.microsoft.com/office/drawing/2014/main" val="735732052"/>
                    </a:ext>
                  </a:extLst>
                </a:gridCol>
                <a:gridCol w="1223868">
                  <a:extLst>
                    <a:ext uri="{9D8B030D-6E8A-4147-A177-3AD203B41FA5}">
                      <a16:colId xmlns:a16="http://schemas.microsoft.com/office/drawing/2014/main" val="593746918"/>
                    </a:ext>
                  </a:extLst>
                </a:gridCol>
                <a:gridCol w="2250792">
                  <a:extLst>
                    <a:ext uri="{9D8B030D-6E8A-4147-A177-3AD203B41FA5}">
                      <a16:colId xmlns:a16="http://schemas.microsoft.com/office/drawing/2014/main" val="2036594412"/>
                    </a:ext>
                  </a:extLst>
                </a:gridCol>
                <a:gridCol w="2250792">
                  <a:extLst>
                    <a:ext uri="{9D8B030D-6E8A-4147-A177-3AD203B41FA5}">
                      <a16:colId xmlns:a16="http://schemas.microsoft.com/office/drawing/2014/main" val="13255796"/>
                    </a:ext>
                  </a:extLst>
                </a:gridCol>
                <a:gridCol w="1709194">
                  <a:extLst>
                    <a:ext uri="{9D8B030D-6E8A-4147-A177-3AD203B41FA5}">
                      <a16:colId xmlns:a16="http://schemas.microsoft.com/office/drawing/2014/main" val="1408589373"/>
                    </a:ext>
                  </a:extLst>
                </a:gridCol>
              </a:tblGrid>
              <a:tr h="831531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VACANCY POSITION FIELD STAFF AC OFFICE TEHSIL PINDIGHEB DISTRICT ATTOCK. 2024-25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01598"/>
                  </a:ext>
                </a:extLst>
              </a:tr>
              <a:tr h="8315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Sr. 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Designation of post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BPS 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No of post Sanctioned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No of post filled 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No of post vacant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 anchor="ctr"/>
                </a:tc>
                <a:extLst>
                  <a:ext uri="{0D108BD9-81ED-4DB2-BD59-A6C34878D82A}">
                    <a16:rowId xmlns:a16="http://schemas.microsoft.com/office/drawing/2014/main" val="1864503629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Office Kanungo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1200571523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Field Kanungo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1934037642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Naib Office Kanungo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1613033408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Office Patwari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2758611069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Patwari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2536684732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Naib Qasid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1&amp;2 &amp; 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3090942549"/>
                  </a:ext>
                </a:extLst>
              </a:tr>
              <a:tr h="44683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</a:rPr>
                        <a:t>Total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54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>
                          <a:effectLst/>
                        </a:rPr>
                        <a:t>53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700" dirty="0">
                          <a:effectLst/>
                        </a:rPr>
                        <a:t>01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165" marR="65165" marT="0" marB="0"/>
                </a:tc>
                <a:extLst>
                  <a:ext uri="{0D108BD9-81ED-4DB2-BD59-A6C34878D82A}">
                    <a16:rowId xmlns:a16="http://schemas.microsoft.com/office/drawing/2014/main" val="4053687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94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EE3240-D997-9BA6-168F-D2F03CE0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59549"/>
              </p:ext>
            </p:extLst>
          </p:nvPr>
        </p:nvGraphicFramePr>
        <p:xfrm>
          <a:off x="0" y="1608111"/>
          <a:ext cx="12192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774791125"/>
                    </a:ext>
                  </a:extLst>
                </a:gridCol>
              </a:tblGrid>
              <a:tr h="56682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CHIEF MINISTER KPI’S &amp; SPECIAL INITIATIVES </a:t>
                      </a:r>
                    </a:p>
                    <a:p>
                      <a:pPr algn="ctr"/>
                      <a:r>
                        <a:rPr lang="en-US" sz="2800" dirty="0"/>
                        <a:t>SUTHRA PUNJAB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382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89915"/>
              </p:ext>
            </p:extLst>
          </p:nvPr>
        </p:nvGraphicFramePr>
        <p:xfrm>
          <a:off x="270852" y="1438402"/>
          <a:ext cx="11433807" cy="4823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04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5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53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Sr.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District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88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Tehsil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Total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UCs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Villages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278765" marR="89535" indent="-180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Est.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Daily Waste (tons)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8905" marR="123189" indent="21145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Contractor Firm/Company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57150" indent="-63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Contract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Amount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Years (PKR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Million)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88290" marR="239395" indent="-41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Start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74930" marR="5715" indent="706755">
                        <a:lnSpc>
                          <a:spcPct val="100000"/>
                        </a:lnSpc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Expected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Date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Taking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over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1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Attock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11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106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QC-ANBL-KC-JV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(PVT-LTD)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56.85 Millions 10% Mobilization Advance Transfer to contractor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09-01-2025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4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B747E7-B5C7-2A4D-AB3F-E605AC69D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32081"/>
              </p:ext>
            </p:extLst>
          </p:nvPr>
        </p:nvGraphicFramePr>
        <p:xfrm>
          <a:off x="0" y="314793"/>
          <a:ext cx="12192000" cy="775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964814931"/>
                    </a:ext>
                  </a:extLst>
                </a:gridCol>
              </a:tblGrid>
              <a:tr h="775713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SUTHRA PUNJAB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617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76" y="0"/>
            <a:ext cx="12117705" cy="6858000"/>
            <a:chOff x="74676" y="0"/>
            <a:chExt cx="12117705" cy="6858000"/>
          </a:xfrm>
        </p:grpSpPr>
        <p:sp>
          <p:nvSpPr>
            <p:cNvPr id="3" name="object 3"/>
            <p:cNvSpPr/>
            <p:nvPr/>
          </p:nvSpPr>
          <p:spPr>
            <a:xfrm>
              <a:off x="10465307" y="0"/>
              <a:ext cx="914400" cy="1143000"/>
            </a:xfrm>
            <a:custGeom>
              <a:avLst/>
              <a:gdLst/>
              <a:ahLst/>
              <a:cxnLst/>
              <a:rect l="l" t="t" r="r" b="b"/>
              <a:pathLst>
                <a:path w="914400" h="1143000">
                  <a:moveTo>
                    <a:pt x="914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14400" y="1143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5892" y="0"/>
              <a:ext cx="1626107" cy="1280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0107" y="152400"/>
              <a:ext cx="1421892" cy="9083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676" y="1142999"/>
              <a:ext cx="462280" cy="5715000"/>
            </a:xfrm>
            <a:custGeom>
              <a:avLst/>
              <a:gdLst/>
              <a:ahLst/>
              <a:cxnLst/>
              <a:rect l="l" t="t" r="r" b="b"/>
              <a:pathLst>
                <a:path w="462280" h="5715000">
                  <a:moveTo>
                    <a:pt x="461772" y="0"/>
                  </a:moveTo>
                  <a:lnTo>
                    <a:pt x="0" y="0"/>
                  </a:lnTo>
                  <a:lnTo>
                    <a:pt x="0" y="5715000"/>
                  </a:lnTo>
                  <a:lnTo>
                    <a:pt x="461772" y="571500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008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3559" y="2561752"/>
            <a:ext cx="281305" cy="2883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Punjab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9224"/>
              </p:ext>
            </p:extLst>
          </p:nvPr>
        </p:nvGraphicFramePr>
        <p:xfrm>
          <a:off x="1557019" y="1399158"/>
          <a:ext cx="8493760" cy="2280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598170" marR="560070" indent="-3238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Required Quantity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466090" marR="359410" indent="-9652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Uploaded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Dashboard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94005" marR="202565" indent="-8255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%age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Uploaded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Dashboard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HR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229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209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91%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Machinery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65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53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>
                          <a:latin typeface="Times New Roman"/>
                          <a:cs typeface="Times New Roman"/>
                        </a:rPr>
                        <a:t>83%</a:t>
                      </a: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98B0FC7-1F55-BF6C-8E7F-C69D545F4E9D}"/>
              </a:ext>
            </a:extLst>
          </p:cNvPr>
          <p:cNvSpPr/>
          <p:nvPr/>
        </p:nvSpPr>
        <p:spPr>
          <a:xfrm>
            <a:off x="74676" y="419725"/>
            <a:ext cx="8949403" cy="4766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MADE SO FAR (OUTSOURCED TEHSIL)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76" y="0"/>
            <a:ext cx="12117323" cy="6857999"/>
            <a:chOff x="74676" y="0"/>
            <a:chExt cx="12117323" cy="6857999"/>
          </a:xfrm>
        </p:grpSpPr>
        <p:sp>
          <p:nvSpPr>
            <p:cNvPr id="3" name="object 3"/>
            <p:cNvSpPr/>
            <p:nvPr/>
          </p:nvSpPr>
          <p:spPr>
            <a:xfrm>
              <a:off x="10465307" y="0"/>
              <a:ext cx="914400" cy="1143000"/>
            </a:xfrm>
            <a:custGeom>
              <a:avLst/>
              <a:gdLst/>
              <a:ahLst/>
              <a:cxnLst/>
              <a:rect l="l" t="t" r="r" b="b"/>
              <a:pathLst>
                <a:path w="914400" h="1143000">
                  <a:moveTo>
                    <a:pt x="914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14400" y="1143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5892" y="0"/>
              <a:ext cx="1626107" cy="1280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0107" y="152400"/>
              <a:ext cx="1421892" cy="9083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676" y="1142999"/>
              <a:ext cx="462280" cy="5715000"/>
            </a:xfrm>
            <a:custGeom>
              <a:avLst/>
              <a:gdLst/>
              <a:ahLst/>
              <a:cxnLst/>
              <a:rect l="l" t="t" r="r" b="b"/>
              <a:pathLst>
                <a:path w="462280" h="5715000">
                  <a:moveTo>
                    <a:pt x="461772" y="0"/>
                  </a:moveTo>
                  <a:lnTo>
                    <a:pt x="0" y="0"/>
                  </a:lnTo>
                  <a:lnTo>
                    <a:pt x="0" y="5715000"/>
                  </a:lnTo>
                  <a:lnTo>
                    <a:pt x="461772" y="571500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008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3559" y="2561752"/>
            <a:ext cx="281305" cy="2883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Punjab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06937"/>
              </p:ext>
            </p:extLst>
          </p:nvPr>
        </p:nvGraphicFramePr>
        <p:xfrm>
          <a:off x="637541" y="1222376"/>
          <a:ext cx="11504869" cy="438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37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5532">
                  <a:extLst>
                    <a:ext uri="{9D8B030D-6E8A-4147-A177-3AD203B41FA5}">
                      <a16:colId xmlns:a16="http://schemas.microsoft.com/office/drawing/2014/main" val="2572769949"/>
                    </a:ext>
                  </a:extLst>
                </a:gridCol>
                <a:gridCol w="1287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2679">
                  <a:extLst>
                    <a:ext uri="{9D8B030D-6E8A-4147-A177-3AD203B41FA5}">
                      <a16:colId xmlns:a16="http://schemas.microsoft.com/office/drawing/2014/main" val="3331629232"/>
                    </a:ext>
                  </a:extLst>
                </a:gridCol>
                <a:gridCol w="16340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44588"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005"/>
                        </a:spcBef>
                      </a:pPr>
                      <a:endParaRPr sz="1400" b="0" dirty="0"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marL="171450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0" spc="-2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Sr.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  <a:p>
                      <a:pPr marL="133350" algn="l">
                        <a:lnSpc>
                          <a:spcPct val="100000"/>
                        </a:lnSpc>
                      </a:pPr>
                      <a:r>
                        <a:rPr sz="1400" b="0" spc="-2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No.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254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sz="1400" b="0" dirty="0"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400" b="0" dirty="0"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marL="110489"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District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sz="1400" b="0" dirty="0"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Tehsil</a:t>
                      </a:r>
                      <a:endParaRPr sz="1400" b="1" dirty="0">
                        <a:solidFill>
                          <a:schemeClr val="bg1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endParaRPr sz="1400" b="0" dirty="0"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HR</a:t>
                      </a:r>
                      <a:r>
                        <a:rPr sz="1400" b="0" spc="-4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sz="1400" b="0" spc="-2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On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Dashboard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1400" b="0" spc="-2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%age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7945" marR="60960" indent="1270" algn="l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Machinery </a:t>
                      </a:r>
                      <a:r>
                        <a:rPr sz="1400" b="0" spc="-2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On </a:t>
                      </a: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Dashboard</a:t>
                      </a:r>
                      <a:endParaRPr sz="1400" b="0">
                        <a:effectLst/>
                        <a:latin typeface="Arial"/>
                        <a:cs typeface="Arial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1400" b="0" spc="-2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%age</a:t>
                      </a:r>
                      <a:endParaRPr sz="1400" b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430" marR="4445" indent="1270" algn="l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Containers Deployment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1400" b="0" spc="-2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%age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Drums Deployment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%age</a:t>
                      </a:r>
                      <a:endParaRPr sz="1400" b="0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24384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946150" algn="l">
                        <a:lnSpc>
                          <a:spcPct val="100000"/>
                        </a:lnSpc>
                        <a:spcBef>
                          <a:spcPts val="1885"/>
                        </a:spcBef>
                      </a:pPr>
                      <a:r>
                        <a:rPr sz="1800" b="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Zero</a:t>
                      </a:r>
                      <a:r>
                        <a:rPr sz="1800" b="0" spc="-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-2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Waste</a:t>
                      </a:r>
                      <a:r>
                        <a:rPr sz="1800" b="0" spc="-6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sz="18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Activity</a:t>
                      </a:r>
                      <a:endParaRPr sz="1800" b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2393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4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7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3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3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5575" marR="86360" indent="-59690" algn="l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Total</a:t>
                      </a:r>
                      <a:r>
                        <a:rPr sz="1400" b="0" spc="-10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Sites Identified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47015" marR="86360" indent="-151130" algn="l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Total</a:t>
                      </a:r>
                      <a:r>
                        <a:rPr sz="1400" b="0" spc="-105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Sites Cleared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47015" marR="86360" indent="-151130" algn="l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</a:rPr>
                        <a:t>% Age</a:t>
                      </a:r>
                      <a:endParaRPr sz="1400" b="0" dirty="0">
                        <a:solidFill>
                          <a:schemeClr val="bg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50495" marR="141605" indent="635" algn="l">
                        <a:lnSpc>
                          <a:spcPct val="100000"/>
                        </a:lnSpc>
                      </a:pPr>
                      <a:r>
                        <a:rPr sz="1400" b="0" spc="-10" dirty="0"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Waste Collected (tons)</a:t>
                      </a:r>
                      <a:endParaRPr sz="1400" b="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1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ATTOCK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91%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83%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100%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0%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55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50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90%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latin typeface="Times New Roman"/>
                          <a:cs typeface="Times New Roman"/>
                        </a:rPr>
                        <a:t>109( Tons)</a:t>
                      </a:r>
                      <a:endParaRPr sz="1400" b="1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4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49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400" b="1" spc="-10" dirty="0">
                          <a:latin typeface="Tahoma"/>
                          <a:cs typeface="Tahoma"/>
                        </a:rPr>
                        <a:t>Total</a:t>
                      </a:r>
                      <a:endParaRPr sz="1400" dirty="0">
                        <a:latin typeface="Tahoma"/>
                        <a:cs typeface="Tahoma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DF628D1-29A0-D9EF-AE49-D303C885326A}"/>
              </a:ext>
            </a:extLst>
          </p:cNvPr>
          <p:cNvSpPr/>
          <p:nvPr/>
        </p:nvSpPr>
        <p:spPr>
          <a:xfrm>
            <a:off x="74676" y="419725"/>
            <a:ext cx="8949403" cy="4766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MADE SO FAR (OUTSOURCED TEHSIL)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76" y="0"/>
            <a:ext cx="12117705" cy="6858000"/>
            <a:chOff x="74676" y="0"/>
            <a:chExt cx="12117705" cy="6858000"/>
          </a:xfrm>
        </p:grpSpPr>
        <p:sp>
          <p:nvSpPr>
            <p:cNvPr id="3" name="object 3"/>
            <p:cNvSpPr/>
            <p:nvPr/>
          </p:nvSpPr>
          <p:spPr>
            <a:xfrm>
              <a:off x="10465307" y="0"/>
              <a:ext cx="914400" cy="1143000"/>
            </a:xfrm>
            <a:custGeom>
              <a:avLst/>
              <a:gdLst/>
              <a:ahLst/>
              <a:cxnLst/>
              <a:rect l="l" t="t" r="r" b="b"/>
              <a:pathLst>
                <a:path w="914400" h="1143000">
                  <a:moveTo>
                    <a:pt x="914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914400" y="11430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5892" y="0"/>
              <a:ext cx="1626107" cy="1280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0107" y="152400"/>
              <a:ext cx="1421892" cy="9083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676" y="1142999"/>
              <a:ext cx="462280" cy="5715000"/>
            </a:xfrm>
            <a:custGeom>
              <a:avLst/>
              <a:gdLst/>
              <a:ahLst/>
              <a:cxnLst/>
              <a:rect l="l" t="t" r="r" b="b"/>
              <a:pathLst>
                <a:path w="462280" h="5715000">
                  <a:moveTo>
                    <a:pt x="461772" y="0"/>
                  </a:moveTo>
                  <a:lnTo>
                    <a:pt x="0" y="0"/>
                  </a:lnTo>
                  <a:lnTo>
                    <a:pt x="0" y="5715000"/>
                  </a:lnTo>
                  <a:lnTo>
                    <a:pt x="461772" y="571500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008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3559" y="2561752"/>
            <a:ext cx="281305" cy="2883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Punjab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975656"/>
              </p:ext>
            </p:extLst>
          </p:nvPr>
        </p:nvGraphicFramePr>
        <p:xfrm>
          <a:off x="603250" y="1365250"/>
          <a:ext cx="11259184" cy="314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Sr.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6543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District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Tehsil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66065" marR="259715" indent="190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Tracker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on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Vehicles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277495"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Vehicles Branding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5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91135" marR="181610"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Containers Branding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5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58115" marR="1504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Vehicles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which Banners pasted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50" marR="137795" indent="2540"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Uniform Distribution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57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1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Attock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Pindigheb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84%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66%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75%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60%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70%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4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DCF679D-C22D-4C50-13DE-EA400A0A36FA}"/>
              </a:ext>
            </a:extLst>
          </p:cNvPr>
          <p:cNvSpPr/>
          <p:nvPr/>
        </p:nvSpPr>
        <p:spPr>
          <a:xfrm>
            <a:off x="74676" y="419725"/>
            <a:ext cx="8949403" cy="4766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MADE SO FAR (OUTSOURCED TEHSIL)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303</TotalTime>
  <Words>914</Words>
  <Application>Microsoft Office PowerPoint</Application>
  <PresentationFormat>Widescreen</PresentationFormat>
  <Paragraphs>522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Aptos</vt:lpstr>
      <vt:lpstr>Arial</vt:lpstr>
      <vt:lpstr>Arial MT</vt:lpstr>
      <vt:lpstr>Calibri</vt:lpstr>
      <vt:lpstr>Century Gothic</vt:lpstr>
      <vt:lpstr>Jameel Noori Nastaleeq</vt:lpstr>
      <vt:lpstr>Lucida Sans Unicode</vt:lpstr>
      <vt:lpstr>Tahoma</vt:lpstr>
      <vt:lpstr>Times New Roman</vt:lpstr>
      <vt:lpstr>Trebuchet MS</vt:lpstr>
      <vt:lpstr>Wingdings 2</vt:lpstr>
      <vt:lpstr>Wingdings 3</vt:lpstr>
      <vt:lpstr>Quotable</vt:lpstr>
      <vt:lpstr>Facet</vt:lpstr>
      <vt:lpstr>CHIEF MINISTER INITIATIVE TEHSIL PINDIGHEB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COURT OF ASSISTANT COMMISSIONER PINDIGHEB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YPA PINDIGHEB</dc:creator>
  <cp:lastModifiedBy>YPA PINDIGHEB</cp:lastModifiedBy>
  <cp:revision>94</cp:revision>
  <dcterms:created xsi:type="dcterms:W3CDTF">2025-02-01T06:19:52Z</dcterms:created>
  <dcterms:modified xsi:type="dcterms:W3CDTF">2025-02-03T17:36:43Z</dcterms:modified>
</cp:coreProperties>
</file>